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276" r:id="rId4"/>
    <p:sldId id="282" r:id="rId5"/>
    <p:sldId id="285" r:id="rId6"/>
    <p:sldId id="286" r:id="rId7"/>
    <p:sldId id="287" r:id="rId8"/>
    <p:sldId id="294" r:id="rId9"/>
    <p:sldId id="295" r:id="rId10"/>
    <p:sldId id="301" r:id="rId11"/>
    <p:sldId id="296" r:id="rId12"/>
    <p:sldId id="297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6FE7F-0276-9C44-BA04-3775C16AB79C}" type="datetimeFigureOut">
              <a:rPr lang="en-US" smtClean="0"/>
              <a:t>7/13/16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FD070-F772-2644-A82A-DAA7B2FBF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9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FD070-F772-2644-A82A-DAA7B2FBF23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5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01B2-16E4-43FC-9F8B-58A6FA8B70E7}" type="datetimeFigureOut">
              <a:rPr lang="en-US" smtClean="0"/>
              <a:pPr/>
              <a:t>7/13/16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333C-92F8-4640-8A30-7B703D34D6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00400"/>
            <a:ext cx="29241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Warm-Up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52400" y="1371600"/>
            <a:ext cx="876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Find the first five terms for each recursive sequence.</a:t>
            </a:r>
          </a:p>
          <a:p>
            <a:pPr lvl="0"/>
            <a:r>
              <a:rPr lang="en-US" sz="2200" dirty="0" smtClean="0"/>
              <a:t>1) START = -2		2) START = 1		       3) START = 6	</a:t>
            </a:r>
          </a:p>
          <a:p>
            <a:r>
              <a:rPr lang="en-US" sz="2200" dirty="0" smtClean="0"/>
              <a:t>    NEXT = NOW +7 	    NEXT = NOW*3 	            NEXT = NOW*2 + 4</a:t>
            </a:r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Fill in the tables below for each INPUT-OUTPUT rule.</a:t>
            </a:r>
          </a:p>
          <a:p>
            <a:endParaRPr lang="en-US" sz="2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152400" y="1371600"/>
            <a:ext cx="8839200" cy="5257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4225" y="3200400"/>
            <a:ext cx="28479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9850" y="3257550"/>
            <a:ext cx="2419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552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Shot 2016-07-13 at 5.23.56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10" b="-30210"/>
          <a:stretch>
            <a:fillRect/>
          </a:stretch>
        </p:blipFill>
        <p:spPr>
          <a:xfrm>
            <a:off x="152400" y="-1066799"/>
            <a:ext cx="8991600" cy="7924800"/>
          </a:xfrm>
        </p:spPr>
      </p:pic>
    </p:spTree>
    <p:extLst>
      <p:ext uri="{BB962C8B-B14F-4D97-AF65-F5344CB8AC3E}">
        <p14:creationId xmlns:p14="http://schemas.microsoft.com/office/powerpoint/2010/main" val="324893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761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List the ordered pairs for the points of </a:t>
            </a:r>
            <a:r>
              <a:rPr lang="en-US" i="1" dirty="0" smtClean="0"/>
              <a:t>each </a:t>
            </a:r>
            <a:r>
              <a:rPr lang="en-US" i="1" dirty="0" smtClean="0"/>
              <a:t>graph.</a:t>
            </a:r>
            <a:r>
              <a:rPr lang="en-US" b="1" dirty="0" smtClean="0"/>
              <a:t>  </a:t>
            </a:r>
            <a:r>
              <a:rPr lang="en-US" i="1" dirty="0" smtClean="0"/>
              <a:t>Is each graph a function?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304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Some graphs contain too many points to list.  To decide if a graph is a function, use the </a:t>
            </a:r>
            <a:r>
              <a:rPr lang="en-US" b="1" u="sng" dirty="0" smtClean="0"/>
              <a:t>vertical line test.</a:t>
            </a:r>
            <a:br>
              <a:rPr lang="en-US" b="1" u="sng" dirty="0" smtClean="0"/>
            </a:br>
            <a:endParaRPr lang="en-US" dirty="0" smtClean="0"/>
          </a:p>
          <a:p>
            <a:pPr>
              <a:buNone/>
            </a:pPr>
            <a:r>
              <a:rPr lang="en-US" b="1" i="1" dirty="0" smtClean="0"/>
              <a:t>If a vertical line touches more than one point on the graph, it is not a function.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6866" name="Picture 2" descr="C:\Documents and Settings\mwright4\Local Settings\Temporary Internet Files\Content.IE5\OGL1YODB\MC9004106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19600"/>
            <a:ext cx="2209800" cy="200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761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Use the vertical line test to determine which relationships are functions.</a:t>
            </a:r>
            <a:endParaRPr lang="en-US" dirty="0"/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228600" y="2209800"/>
            <a:ext cx="8534400" cy="4267200"/>
            <a:chOff x="930" y="8019"/>
            <a:chExt cx="8265" cy="5216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930" y="8189"/>
              <a:ext cx="2619" cy="2347"/>
              <a:chOff x="930" y="8189"/>
              <a:chExt cx="2619" cy="2347"/>
            </a:xfrm>
          </p:grpSpPr>
          <p:cxnSp>
            <p:nvCxnSpPr>
              <p:cNvPr id="35844" name="AutoShape 4"/>
              <p:cNvCxnSpPr>
                <a:cxnSpLocks noChangeShapeType="1"/>
              </p:cNvCxnSpPr>
              <p:nvPr/>
            </p:nvCxnSpPr>
            <p:spPr bwMode="auto">
              <a:xfrm>
                <a:off x="1279" y="10172"/>
                <a:ext cx="20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845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1279" y="8329"/>
                <a:ext cx="0" cy="18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930" y="8189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847" name="Text Box 7"/>
              <p:cNvSpPr txBox="1">
                <a:spLocks noChangeArrowheads="1"/>
              </p:cNvSpPr>
              <p:nvPr/>
            </p:nvSpPr>
            <p:spPr bwMode="auto">
              <a:xfrm>
                <a:off x="3192" y="10068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848" name="Group 8"/>
            <p:cNvGrpSpPr>
              <a:grpSpLocks/>
            </p:cNvGrpSpPr>
            <p:nvPr/>
          </p:nvGrpSpPr>
          <p:grpSpPr bwMode="auto">
            <a:xfrm>
              <a:off x="3707" y="8221"/>
              <a:ext cx="2619" cy="2347"/>
              <a:chOff x="930" y="8189"/>
              <a:chExt cx="2619" cy="2347"/>
            </a:xfrm>
          </p:grpSpPr>
          <p:cxnSp>
            <p:nvCxnSpPr>
              <p:cNvPr id="35849" name="AutoShape 9"/>
              <p:cNvCxnSpPr>
                <a:cxnSpLocks noChangeShapeType="1"/>
              </p:cNvCxnSpPr>
              <p:nvPr/>
            </p:nvCxnSpPr>
            <p:spPr bwMode="auto">
              <a:xfrm>
                <a:off x="1279" y="10172"/>
                <a:ext cx="20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850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1279" y="8329"/>
                <a:ext cx="0" cy="18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5851" name="Text Box 11"/>
              <p:cNvSpPr txBox="1">
                <a:spLocks noChangeArrowheads="1"/>
              </p:cNvSpPr>
              <p:nvPr/>
            </p:nvSpPr>
            <p:spPr bwMode="auto">
              <a:xfrm>
                <a:off x="930" y="8189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3192" y="10068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1279" y="8019"/>
              <a:ext cx="7916" cy="5216"/>
              <a:chOff x="1279" y="8019"/>
              <a:chExt cx="7916" cy="5216"/>
            </a:xfrm>
          </p:grpSpPr>
          <p:grpSp>
            <p:nvGrpSpPr>
              <p:cNvPr id="35854" name="Group 14"/>
              <p:cNvGrpSpPr>
                <a:grpSpLocks/>
              </p:cNvGrpSpPr>
              <p:nvPr/>
            </p:nvGrpSpPr>
            <p:grpSpPr bwMode="auto">
              <a:xfrm>
                <a:off x="6894" y="8019"/>
                <a:ext cx="2301" cy="2367"/>
                <a:chOff x="6894" y="8019"/>
                <a:chExt cx="2301" cy="2367"/>
              </a:xfrm>
            </p:grpSpPr>
            <p:grpSp>
              <p:nvGrpSpPr>
                <p:cNvPr id="35855" name="Group 15"/>
                <p:cNvGrpSpPr>
                  <a:grpSpLocks/>
                </p:cNvGrpSpPr>
                <p:nvPr/>
              </p:nvGrpSpPr>
              <p:grpSpPr bwMode="auto">
                <a:xfrm>
                  <a:off x="7724" y="8019"/>
                  <a:ext cx="1471" cy="1641"/>
                  <a:chOff x="10053" y="8367"/>
                  <a:chExt cx="1471" cy="1641"/>
                </a:xfrm>
              </p:grpSpPr>
              <p:sp>
                <p:nvSpPr>
                  <p:cNvPr id="3585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53" y="8367"/>
                    <a:ext cx="357" cy="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y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585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67" y="9540"/>
                    <a:ext cx="357" cy="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x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35858" name="Group 18"/>
                <p:cNvGrpSpPr>
                  <a:grpSpLocks/>
                </p:cNvGrpSpPr>
                <p:nvPr/>
              </p:nvGrpSpPr>
              <p:grpSpPr bwMode="auto">
                <a:xfrm>
                  <a:off x="6894" y="8361"/>
                  <a:ext cx="2048" cy="2025"/>
                  <a:chOff x="6907" y="8745"/>
                  <a:chExt cx="1935" cy="1935"/>
                </a:xfrm>
              </p:grpSpPr>
              <p:cxnSp>
                <p:nvCxnSpPr>
                  <p:cNvPr id="35859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60" y="8745"/>
                    <a:ext cx="0" cy="19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</p:cxnSp>
              <p:cxnSp>
                <p:nvCxnSpPr>
                  <p:cNvPr id="35860" name="AutoShape 20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875" y="8760"/>
                    <a:ext cx="0" cy="19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</p:cxnSp>
            </p:grpSp>
          </p:grpSp>
          <p:grpSp>
            <p:nvGrpSpPr>
              <p:cNvPr id="35861" name="Group 21"/>
              <p:cNvGrpSpPr>
                <a:grpSpLocks/>
              </p:cNvGrpSpPr>
              <p:nvPr/>
            </p:nvGrpSpPr>
            <p:grpSpPr bwMode="auto">
              <a:xfrm>
                <a:off x="1279" y="8585"/>
                <a:ext cx="7495" cy="4650"/>
                <a:chOff x="1279" y="8585"/>
                <a:chExt cx="7495" cy="4650"/>
              </a:xfrm>
            </p:grpSpPr>
            <p:grpSp>
              <p:nvGrpSpPr>
                <p:cNvPr id="35862" name="Group 22"/>
                <p:cNvGrpSpPr>
                  <a:grpSpLocks/>
                </p:cNvGrpSpPr>
                <p:nvPr/>
              </p:nvGrpSpPr>
              <p:grpSpPr bwMode="auto">
                <a:xfrm>
                  <a:off x="2578" y="10868"/>
                  <a:ext cx="2301" cy="2367"/>
                  <a:chOff x="6894" y="8019"/>
                  <a:chExt cx="2301" cy="2367"/>
                </a:xfrm>
              </p:grpSpPr>
              <p:grpSp>
                <p:nvGrpSpPr>
                  <p:cNvPr id="35863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7724" y="8019"/>
                    <a:ext cx="1471" cy="1641"/>
                    <a:chOff x="10053" y="8367"/>
                    <a:chExt cx="1471" cy="1641"/>
                  </a:xfrm>
                </p:grpSpPr>
                <p:sp>
                  <p:nvSpPr>
                    <p:cNvPr id="35864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53" y="8367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8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67" y="9540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6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6894" y="8361"/>
                    <a:ext cx="2048" cy="2025"/>
                    <a:chOff x="6907" y="8745"/>
                    <a:chExt cx="1935" cy="1935"/>
                  </a:xfrm>
                </p:grpSpPr>
                <p:cxnSp>
                  <p:nvCxnSpPr>
                    <p:cNvPr id="35867" name="AutoShape 2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60" y="8745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  <p:cxnSp>
                  <p:nvCxnSpPr>
                    <p:cNvPr id="35868" name="AutoShape 2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7875" y="8760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</p:grpSp>
            </p:grpSp>
            <p:grpSp>
              <p:nvGrpSpPr>
                <p:cNvPr id="35869" name="Group 29"/>
                <p:cNvGrpSpPr>
                  <a:grpSpLocks/>
                </p:cNvGrpSpPr>
                <p:nvPr/>
              </p:nvGrpSpPr>
              <p:grpSpPr bwMode="auto">
                <a:xfrm>
                  <a:off x="5315" y="10868"/>
                  <a:ext cx="2301" cy="2367"/>
                  <a:chOff x="6894" y="8019"/>
                  <a:chExt cx="2301" cy="2367"/>
                </a:xfrm>
              </p:grpSpPr>
              <p:grpSp>
                <p:nvGrpSpPr>
                  <p:cNvPr id="3587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7724" y="8019"/>
                    <a:ext cx="1471" cy="1641"/>
                    <a:chOff x="10053" y="8367"/>
                    <a:chExt cx="1471" cy="1641"/>
                  </a:xfrm>
                </p:grpSpPr>
                <p:sp>
                  <p:nvSpPr>
                    <p:cNvPr id="35871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53" y="8367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872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67" y="9540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7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6894" y="8361"/>
                    <a:ext cx="2048" cy="2025"/>
                    <a:chOff x="6907" y="8745"/>
                    <a:chExt cx="1935" cy="1935"/>
                  </a:xfrm>
                </p:grpSpPr>
                <p:cxnSp>
                  <p:nvCxnSpPr>
                    <p:cNvPr id="35874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60" y="8745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  <p:cxnSp>
                  <p:nvCxnSpPr>
                    <p:cNvPr id="35875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7875" y="8760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</p:grpSp>
            </p:grpSp>
            <p:grpSp>
              <p:nvGrpSpPr>
                <p:cNvPr id="35876" name="Group 36"/>
                <p:cNvGrpSpPr>
                  <a:grpSpLocks/>
                </p:cNvGrpSpPr>
                <p:nvPr/>
              </p:nvGrpSpPr>
              <p:grpSpPr bwMode="auto">
                <a:xfrm>
                  <a:off x="1279" y="8974"/>
                  <a:ext cx="1913" cy="1198"/>
                  <a:chOff x="1279" y="8974"/>
                  <a:chExt cx="1913" cy="1198"/>
                </a:xfrm>
              </p:grpSpPr>
              <p:cxnSp>
                <p:nvCxnSpPr>
                  <p:cNvPr id="35877" name="AutoShape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279" y="8974"/>
                    <a:ext cx="656" cy="1198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5878" name="AutoShape 3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935" y="9101"/>
                    <a:ext cx="1257" cy="1071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5879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4064" y="8893"/>
                  <a:ext cx="1431" cy="497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5880" name="AutoShape 4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942" y="9390"/>
                  <a:ext cx="553" cy="782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35881" name="Freeform 41"/>
                <p:cNvSpPr>
                  <a:spLocks/>
                </p:cNvSpPr>
                <p:nvPr/>
              </p:nvSpPr>
              <p:spPr bwMode="auto">
                <a:xfrm>
                  <a:off x="7091" y="8585"/>
                  <a:ext cx="1683" cy="1232"/>
                </a:xfrm>
                <a:custGeom>
                  <a:avLst/>
                  <a:gdLst/>
                  <a:ahLst/>
                  <a:cxnLst>
                    <a:cxn ang="0">
                      <a:pos x="0" y="389"/>
                    </a:cxn>
                    <a:cxn ang="0">
                      <a:pos x="465" y="104"/>
                    </a:cxn>
                    <a:cxn ang="0">
                      <a:pos x="822" y="1011"/>
                    </a:cxn>
                    <a:cxn ang="0">
                      <a:pos x="1369" y="1219"/>
                    </a:cxn>
                    <a:cxn ang="0">
                      <a:pos x="1683" y="931"/>
                    </a:cxn>
                  </a:cxnLst>
                  <a:rect l="0" t="0" r="r" b="b"/>
                  <a:pathLst>
                    <a:path w="1683" h="1232">
                      <a:moveTo>
                        <a:pt x="0" y="389"/>
                      </a:moveTo>
                      <a:cubicBezTo>
                        <a:pt x="164" y="194"/>
                        <a:pt x="328" y="0"/>
                        <a:pt x="465" y="104"/>
                      </a:cubicBezTo>
                      <a:cubicBezTo>
                        <a:pt x="602" y="208"/>
                        <a:pt x="671" y="825"/>
                        <a:pt x="822" y="1011"/>
                      </a:cubicBezTo>
                      <a:cubicBezTo>
                        <a:pt x="973" y="1197"/>
                        <a:pt x="1226" y="1232"/>
                        <a:pt x="1369" y="1219"/>
                      </a:cubicBezTo>
                      <a:cubicBezTo>
                        <a:pt x="1512" y="1206"/>
                        <a:pt x="1648" y="987"/>
                        <a:pt x="1683" y="931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882" name="Freeform 42"/>
                <p:cNvSpPr>
                  <a:spLocks/>
                </p:cNvSpPr>
                <p:nvPr/>
              </p:nvSpPr>
              <p:spPr bwMode="auto">
                <a:xfrm>
                  <a:off x="2811" y="11601"/>
                  <a:ext cx="1386" cy="1267"/>
                </a:xfrm>
                <a:custGeom>
                  <a:avLst/>
                  <a:gdLst/>
                  <a:ahLst/>
                  <a:cxnLst>
                    <a:cxn ang="0">
                      <a:pos x="92" y="0"/>
                    </a:cxn>
                    <a:cxn ang="0">
                      <a:pos x="1371" y="184"/>
                    </a:cxn>
                    <a:cxn ang="0">
                      <a:pos x="0" y="829"/>
                    </a:cxn>
                    <a:cxn ang="0">
                      <a:pos x="1371" y="1267"/>
                    </a:cxn>
                  </a:cxnLst>
                  <a:rect l="0" t="0" r="r" b="b"/>
                  <a:pathLst>
                    <a:path w="1386" h="1267">
                      <a:moveTo>
                        <a:pt x="92" y="0"/>
                      </a:moveTo>
                      <a:cubicBezTo>
                        <a:pt x="739" y="23"/>
                        <a:pt x="1386" y="46"/>
                        <a:pt x="1371" y="184"/>
                      </a:cubicBezTo>
                      <a:cubicBezTo>
                        <a:pt x="1356" y="322"/>
                        <a:pt x="0" y="649"/>
                        <a:pt x="0" y="829"/>
                      </a:cubicBezTo>
                      <a:cubicBezTo>
                        <a:pt x="0" y="1009"/>
                        <a:pt x="685" y="1138"/>
                        <a:pt x="1371" y="1267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35883" name="Group 43"/>
                <p:cNvGrpSpPr>
                  <a:grpSpLocks/>
                </p:cNvGrpSpPr>
                <p:nvPr/>
              </p:nvGrpSpPr>
              <p:grpSpPr bwMode="auto">
                <a:xfrm>
                  <a:off x="5412" y="12408"/>
                  <a:ext cx="694" cy="101"/>
                  <a:chOff x="8582" y="11294"/>
                  <a:chExt cx="694" cy="101"/>
                </a:xfrm>
              </p:grpSpPr>
              <p:cxnSp>
                <p:nvCxnSpPr>
                  <p:cNvPr id="35884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582" y="11336"/>
                    <a:ext cx="6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8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9175" y="11294"/>
                    <a:ext cx="101" cy="10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35886" name="Group 46"/>
                <p:cNvGrpSpPr>
                  <a:grpSpLocks/>
                </p:cNvGrpSpPr>
                <p:nvPr/>
              </p:nvGrpSpPr>
              <p:grpSpPr bwMode="auto">
                <a:xfrm>
                  <a:off x="6051" y="12041"/>
                  <a:ext cx="694" cy="101"/>
                  <a:chOff x="8582" y="11294"/>
                  <a:chExt cx="694" cy="101"/>
                </a:xfrm>
              </p:grpSpPr>
              <p:cxnSp>
                <p:nvCxnSpPr>
                  <p:cNvPr id="35887" name="AutoShape 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582" y="11336"/>
                    <a:ext cx="6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8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9175" y="11294"/>
                    <a:ext cx="101" cy="10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35889" name="Group 49"/>
                <p:cNvGrpSpPr>
                  <a:grpSpLocks/>
                </p:cNvGrpSpPr>
                <p:nvPr/>
              </p:nvGrpSpPr>
              <p:grpSpPr bwMode="auto">
                <a:xfrm>
                  <a:off x="6721" y="11672"/>
                  <a:ext cx="694" cy="101"/>
                  <a:chOff x="8582" y="11294"/>
                  <a:chExt cx="694" cy="101"/>
                </a:xfrm>
              </p:grpSpPr>
              <p:cxnSp>
                <p:nvCxnSpPr>
                  <p:cNvPr id="35890" name="AutoShape 5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582" y="11336"/>
                    <a:ext cx="6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8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9175" y="11294"/>
                    <a:ext cx="101" cy="10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With your group, create one mapping, table, and </a:t>
            </a:r>
            <a:r>
              <a:rPr lang="en-US" dirty="0" smtClean="0"/>
              <a:t>an ordered </a:t>
            </a:r>
            <a:r>
              <a:rPr lang="en-US" dirty="0" smtClean="0"/>
              <a:t>pair set that</a:t>
            </a:r>
            <a:r>
              <a:rPr lang="en-US" b="1" i="1" dirty="0" smtClean="0"/>
              <a:t> is </a:t>
            </a:r>
            <a:r>
              <a:rPr lang="en-US" dirty="0" smtClean="0"/>
              <a:t>a function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Then, create one mapping, table, and ordered pair set that </a:t>
            </a:r>
            <a:r>
              <a:rPr lang="en-US" b="1" i="1" dirty="0" smtClean="0"/>
              <a:t>is not </a:t>
            </a:r>
            <a:r>
              <a:rPr lang="en-US" dirty="0" smtClean="0"/>
              <a:t>a function.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Explain the difference between the two in 2-3 </a:t>
            </a:r>
            <a:r>
              <a:rPr lang="en-US" b="1" dirty="0" smtClean="0"/>
              <a:t>complete </a:t>
            </a:r>
            <a:r>
              <a:rPr lang="en-US" dirty="0" smtClean="0"/>
              <a:t>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3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208" y="2967335"/>
            <a:ext cx="81515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cap="all" dirty="0">
                <a:ln w="9000" cmpd="sng">
                  <a:solidFill>
                    <a:srgbClr val="BE0204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BE0204">
                        <a:shade val="20000"/>
                        <a:satMod val="245000"/>
                      </a:srgbClr>
                    </a:gs>
                    <a:gs pos="43000">
                      <a:srgbClr val="BE0204">
                        <a:satMod val="255000"/>
                      </a:srgbClr>
                    </a:gs>
                    <a:gs pos="48000">
                      <a:srgbClr val="BE0204">
                        <a:shade val="85000"/>
                        <a:satMod val="255000"/>
                      </a:srgbClr>
                    </a:gs>
                    <a:gs pos="100000">
                      <a:srgbClr val="BE0204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itannic Bold" pitchFamily="34" charset="0"/>
              </a:rPr>
              <a:t>HOMEWORK QUESTIONS??</a:t>
            </a:r>
          </a:p>
        </p:txBody>
      </p:sp>
      <p:pic>
        <p:nvPicPr>
          <p:cNvPr id="19459" name="Picture 6" descr="C:\Documents and Settings\mwright4\Local Settings\Temporary Internet Files\Content.IE5\KYL9CDIE\MM90028367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90600"/>
            <a:ext cx="189071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524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7391400" cy="3352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functions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1279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1" y="1295400"/>
            <a:ext cx="912936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7800" cy="17525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dirty="0" smtClean="0"/>
              <a:t>Make a table showing the relationship between the buttons on the </a:t>
            </a:r>
            <a:r>
              <a:rPr lang="en-US" sz="2800" dirty="0" smtClean="0"/>
              <a:t>“</a:t>
            </a:r>
            <a:r>
              <a:rPr lang="en-US" sz="2800" dirty="0" smtClean="0"/>
              <a:t>Purple </a:t>
            </a:r>
            <a:r>
              <a:rPr lang="en-US" sz="2800" dirty="0" smtClean="0"/>
              <a:t>Box</a:t>
            </a:r>
            <a:r>
              <a:rPr lang="en-US" sz="2800" dirty="0" smtClean="0"/>
              <a:t>” machine and the movies available for rent.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354199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/>
                <a:gridCol w="3124200"/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A1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/>
                        <a:t>Gone</a:t>
                      </a:r>
                      <a:r>
                        <a:rPr lang="en-US" sz="2000" i="1" baseline="0" dirty="0" smtClean="0"/>
                        <a:t> With the Breeze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7800" cy="17525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dirty="0" smtClean="0"/>
              <a:t>Make a table showing the relationship between the buttons on the </a:t>
            </a:r>
            <a:r>
              <a:rPr lang="en-US" sz="2800" dirty="0" smtClean="0"/>
              <a:t>“</a:t>
            </a:r>
            <a:r>
              <a:rPr lang="en-US" sz="2800" dirty="0" smtClean="0"/>
              <a:t>Purple </a:t>
            </a:r>
            <a:r>
              <a:rPr lang="en-US" sz="2800" dirty="0" smtClean="0"/>
              <a:t>Box</a:t>
            </a:r>
            <a:r>
              <a:rPr lang="en-US" sz="2800" dirty="0" smtClean="0"/>
              <a:t>” machine and the movies available for rent.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354199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/>
                <a:gridCol w="3124200"/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A1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/>
                        <a:t>Gone</a:t>
                      </a:r>
                      <a:r>
                        <a:rPr lang="en-US" sz="2000" i="1" baseline="0" dirty="0" smtClean="0"/>
                        <a:t> With the Breeze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93961"/>
              </p:ext>
            </p:extLst>
          </p:nvPr>
        </p:nvGraphicFramePr>
        <p:xfrm>
          <a:off x="7620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/>
                <a:gridCol w="3124200"/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A1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/>
                        <a:t>Gone</a:t>
                      </a:r>
                      <a:r>
                        <a:rPr lang="en-US" sz="2000" i="1" baseline="0" dirty="0" smtClean="0"/>
                        <a:t> With the Breeze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A2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The Godmother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A3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Star Battles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B1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SOLD</a:t>
                      </a:r>
                      <a:r>
                        <a:rPr lang="en-US" sz="2000" i="1" baseline="0" dirty="0" smtClean="0">
                          <a:latin typeface="+mn-lt"/>
                          <a:ea typeface="Times New Roman"/>
                        </a:rPr>
                        <a:t> OUT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B2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The Wizard of Gauze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B3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The Wizard of Gauze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C1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Finding</a:t>
                      </a:r>
                      <a:r>
                        <a:rPr lang="en-US" sz="2000" i="1" baseline="0" dirty="0" smtClean="0">
                          <a:latin typeface="+mn-lt"/>
                          <a:ea typeface="Times New Roman"/>
                        </a:rPr>
                        <a:t> Dreamo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C2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Raiders of the Mossed</a:t>
                      </a:r>
                      <a:r>
                        <a:rPr lang="en-US" sz="2000" i="1" baseline="0" dirty="0" smtClean="0">
                          <a:latin typeface="+mn-lt"/>
                          <a:ea typeface="Times New Roman"/>
                        </a:rPr>
                        <a:t> Bark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C3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+mn-lt"/>
                          <a:ea typeface="Times New Roman"/>
                        </a:rPr>
                        <a:t>Raiders of the Mossed</a:t>
                      </a:r>
                      <a:r>
                        <a:rPr lang="en-US" sz="2000" i="1" baseline="0" dirty="0" smtClean="0">
                          <a:latin typeface="+mn-lt"/>
                          <a:ea typeface="Times New Roman"/>
                        </a:rPr>
                        <a:t> Bark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267200" cy="4114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600" dirty="0" smtClean="0"/>
              <a:t>Draw </a:t>
            </a:r>
            <a:r>
              <a:rPr lang="en-US" sz="2600" dirty="0" smtClean="0"/>
              <a:t>a mapping diagram for your table. </a:t>
            </a:r>
            <a:r>
              <a:rPr lang="en-US" sz="2600" dirty="0" smtClean="0"/>
              <a:t>List </a:t>
            </a:r>
            <a:r>
              <a:rPr lang="en-US" sz="2600" dirty="0" smtClean="0"/>
              <a:t>each movie only once in your mapping.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 </a:t>
            </a:r>
          </a:p>
          <a:p>
            <a:pPr marL="0" lvl="0" indent="0">
              <a:buNone/>
            </a:pPr>
            <a:r>
              <a:rPr lang="en-US" sz="2600" dirty="0" smtClean="0"/>
              <a:t>Describe your relation as a set of ordered pairs.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5181600" y="1981200"/>
            <a:ext cx="1014959" cy="419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6858000" y="1981200"/>
            <a:ext cx="1905000" cy="419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</a:t>
            </a:r>
            <a:r>
              <a:rPr lang="en-US" dirty="0" smtClean="0"/>
              <a:t>1:  </a:t>
            </a:r>
            <a:r>
              <a:rPr lang="en-US" sz="3100" dirty="0" smtClean="0"/>
              <a:t>Tell whether each table represents a function.  Explain why or why not.</a:t>
            </a:r>
            <a:endParaRPr lang="en-US" sz="3100" dirty="0"/>
          </a:p>
        </p:txBody>
      </p:sp>
      <p:pic>
        <p:nvPicPr>
          <p:cNvPr id="27" name="Content Placeholder 2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175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777708"/>
              </p:ext>
            </p:extLst>
          </p:nvPr>
        </p:nvGraphicFramePr>
        <p:xfrm>
          <a:off x="3657600" y="1752600"/>
          <a:ext cx="1981200" cy="24384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6513"/>
                <a:gridCol w="974687"/>
              </a:tblGrid>
              <a:tr h="377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761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Tell whether each mapping diagram represents a function.  Explain why or why not.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343900" cy="268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Gill Sans Ultra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321</Words>
  <Application>Microsoft Macintosh PowerPoint</Application>
  <PresentationFormat>On-screen Show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Warm-Up</vt:lpstr>
      <vt:lpstr>PowerPoint Presentation</vt:lpstr>
      <vt:lpstr>functions</vt:lpstr>
      <vt:lpstr>Functions</vt:lpstr>
      <vt:lpstr>Investigation</vt:lpstr>
      <vt:lpstr>Investigation</vt:lpstr>
      <vt:lpstr>Investigation</vt:lpstr>
      <vt:lpstr>Example 1:  Tell whether each table represents a function.  Explain why or why not.</vt:lpstr>
      <vt:lpstr>Example 2</vt:lpstr>
      <vt:lpstr>PowerPoint Presentation</vt:lpstr>
      <vt:lpstr>Example 3</vt:lpstr>
      <vt:lpstr>Vertical Line Test</vt:lpstr>
      <vt:lpstr>Example 5</vt:lpstr>
      <vt:lpstr>YOUR Task!!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mwright4</dc:creator>
  <cp:lastModifiedBy>c</cp:lastModifiedBy>
  <cp:revision>97</cp:revision>
  <dcterms:created xsi:type="dcterms:W3CDTF">2012-10-16T13:19:08Z</dcterms:created>
  <dcterms:modified xsi:type="dcterms:W3CDTF">2016-07-13T21:28:08Z</dcterms:modified>
</cp:coreProperties>
</file>